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anva San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22" autoAdjust="0"/>
  </p:normalViewPr>
  <p:slideViewPr>
    <p:cSldViewPr>
      <p:cViewPr varScale="1">
        <p:scale>
          <a:sx n="54" d="100"/>
          <a:sy n="54" d="100"/>
        </p:scale>
        <p:origin x="768"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545913" y="1037731"/>
            <a:ext cx="8217084" cy="405765"/>
          </a:xfrm>
          <a:prstGeom prst="rect">
            <a:avLst/>
          </a:prstGeom>
        </p:spPr>
        <p:txBody>
          <a:bodyPr lIns="0" tIns="0" rIns="0" bIns="0" rtlCol="0" anchor="t">
            <a:spAutoFit/>
          </a:bodyPr>
          <a:lstStyle/>
          <a:p>
            <a:pPr>
              <a:lnSpc>
                <a:spcPts val="3359"/>
              </a:lnSpc>
            </a:pPr>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2834" y="-1921745"/>
            <a:ext cx="6755642"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03834" y="1790711"/>
            <a:ext cx="1194327" cy="258614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095190" y="2021154"/>
            <a:ext cx="5357753" cy="5591583"/>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7148" y="1264426"/>
            <a:ext cx="3144039" cy="2440918"/>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872" y="5005800"/>
            <a:ext cx="1894295" cy="4252500"/>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011803" y="7612736"/>
            <a:ext cx="3486358" cy="4114800"/>
          </a:xfrm>
          <a:prstGeom prst="rect">
            <a:avLst/>
          </a:prstGeom>
        </p:spPr>
      </p:pic>
      <p:sp>
        <p:nvSpPr>
          <p:cNvPr id="9" name="TextBox 9"/>
          <p:cNvSpPr txBox="1"/>
          <p:nvPr/>
        </p:nvSpPr>
        <p:spPr>
          <a:xfrm>
            <a:off x="9144000" y="3200508"/>
            <a:ext cx="7706167" cy="5695213"/>
          </a:xfrm>
          <a:prstGeom prst="rect">
            <a:avLst/>
          </a:prstGeom>
        </p:spPr>
        <p:txBody>
          <a:bodyPr lIns="0" tIns="0" rIns="0" bIns="0" rtlCol="0" anchor="t">
            <a:spAutoFit/>
          </a:bodyPr>
          <a:lstStyle/>
          <a:p>
            <a:pPr algn="ctr">
              <a:lnSpc>
                <a:spcPts val="9005"/>
              </a:lnSpc>
            </a:pPr>
            <a:r>
              <a:rPr lang="en-US" sz="6432" dirty="0">
                <a:solidFill>
                  <a:srgbClr val="94DDDE"/>
                </a:solidFill>
                <a:latin typeface="Canva Sans"/>
              </a:rPr>
              <a:t>Complaint Management System(For DISCOMs)</a:t>
            </a:r>
          </a:p>
          <a:p>
            <a:pPr algn="ctr">
              <a:lnSpc>
                <a:spcPts val="9005"/>
              </a:lnSpc>
            </a:pPr>
            <a:endParaRPr lang="en-US" sz="6432" dirty="0">
              <a:solidFill>
                <a:srgbClr val="94DDDE"/>
              </a:solidFill>
              <a:latin typeface="Canva Sans"/>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40" r="8452" b="1413"/>
          <a:stretch>
            <a:fillRect/>
          </a:stretch>
        </p:blipFill>
        <p:spPr>
          <a:xfrm>
            <a:off x="6614" y="2445439"/>
            <a:ext cx="17252686" cy="7216667"/>
          </a:xfrm>
          <a:prstGeom prst="rect">
            <a:avLst/>
          </a:prstGeom>
        </p:spPr>
      </p:pic>
      <p:sp>
        <p:nvSpPr>
          <p:cNvPr id="3" name="TextBox 3"/>
          <p:cNvSpPr txBox="1"/>
          <p:nvPr/>
        </p:nvSpPr>
        <p:spPr>
          <a:xfrm>
            <a:off x="574154" y="93980"/>
            <a:ext cx="6083737" cy="934720"/>
          </a:xfrm>
          <a:prstGeom prst="rect">
            <a:avLst/>
          </a:prstGeom>
        </p:spPr>
        <p:txBody>
          <a:bodyPr lIns="0" tIns="0" rIns="0" bIns="0" rtlCol="0" anchor="t">
            <a:spAutoFit/>
          </a:bodyPr>
          <a:lstStyle/>
          <a:p>
            <a:pPr algn="ctr">
              <a:lnSpc>
                <a:spcPts val="7279"/>
              </a:lnSpc>
              <a:spcBef>
                <a:spcPct val="0"/>
              </a:spcBef>
            </a:pPr>
            <a:r>
              <a:rPr lang="en-US" sz="5199">
                <a:solidFill>
                  <a:srgbClr val="000000"/>
                </a:solidFill>
                <a:latin typeface="Canva Sans"/>
              </a:rPr>
              <a:t>Output Screenshot</a:t>
            </a:r>
          </a:p>
        </p:txBody>
      </p:sp>
      <p:sp>
        <p:nvSpPr>
          <p:cNvPr id="4" name="TextBox 4"/>
          <p:cNvSpPr txBox="1"/>
          <p:nvPr/>
        </p:nvSpPr>
        <p:spPr>
          <a:xfrm>
            <a:off x="2490683" y="1510719"/>
            <a:ext cx="1249204" cy="874214"/>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a:rPr>
              <a:t>e1</a:t>
            </a:r>
          </a:p>
        </p:txBody>
      </p:sp>
      <p:sp>
        <p:nvSpPr>
          <p:cNvPr id="5" name="TextBox 5"/>
          <p:cNvSpPr txBox="1"/>
          <p:nvPr/>
        </p:nvSpPr>
        <p:spPr>
          <a:xfrm>
            <a:off x="170106" y="1114797"/>
            <a:ext cx="5890358" cy="934720"/>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1)View Records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537" r="3173" b="986"/>
          <a:stretch>
            <a:fillRect/>
          </a:stretch>
        </p:blipFill>
        <p:spPr>
          <a:xfrm>
            <a:off x="0" y="1988382"/>
            <a:ext cx="18288000" cy="7269918"/>
          </a:xfrm>
          <a:prstGeom prst="rect">
            <a:avLst/>
          </a:prstGeom>
        </p:spPr>
      </p:pic>
      <p:sp>
        <p:nvSpPr>
          <p:cNvPr id="3" name="TextBox 3"/>
          <p:cNvSpPr txBox="1"/>
          <p:nvPr/>
        </p:nvSpPr>
        <p:spPr>
          <a:xfrm>
            <a:off x="2481986" y="885825"/>
            <a:ext cx="1649373" cy="874214"/>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a:rPr>
              <a:t>Cha</a:t>
            </a:r>
          </a:p>
        </p:txBody>
      </p:sp>
      <p:sp>
        <p:nvSpPr>
          <p:cNvPr id="4" name="TextBox 4"/>
          <p:cNvSpPr txBox="1"/>
          <p:nvPr/>
        </p:nvSpPr>
        <p:spPr>
          <a:xfrm>
            <a:off x="622010" y="489902"/>
            <a:ext cx="10465024" cy="934720"/>
          </a:xfrm>
          <a:prstGeom prst="rect">
            <a:avLst/>
          </a:prstGeom>
        </p:spPr>
        <p:txBody>
          <a:bodyPr lIns="0" tIns="0" rIns="0" bIns="0" rtlCol="0" anchor="t">
            <a:spAutoFit/>
          </a:bodyPr>
          <a:lstStyle/>
          <a:p>
            <a:pPr algn="ctr">
              <a:lnSpc>
                <a:spcPts val="7279"/>
              </a:lnSpc>
              <a:spcBef>
                <a:spcPct val="0"/>
              </a:spcBef>
            </a:pPr>
            <a:r>
              <a:rPr lang="en-US" sz="5199">
                <a:solidFill>
                  <a:srgbClr val="000000"/>
                </a:solidFill>
                <a:latin typeface="Canva Sans"/>
              </a:rPr>
              <a:t>2)Changing Status to Completed</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656"/>
          <a:stretch>
            <a:fillRect/>
          </a:stretch>
        </p:blipFill>
        <p:spPr>
          <a:xfrm>
            <a:off x="0" y="1028700"/>
            <a:ext cx="12428475" cy="3620820"/>
          </a:xfrm>
          <a:prstGeom prst="rect">
            <a:avLst/>
          </a:prstGeom>
        </p:spPr>
      </p:pic>
      <p:pic>
        <p:nvPicPr>
          <p:cNvPr id="3" name="Picture 3"/>
          <p:cNvPicPr>
            <a:picLocks noChangeAspect="1"/>
          </p:cNvPicPr>
          <p:nvPr/>
        </p:nvPicPr>
        <p:blipFill>
          <a:blip r:embed="rId3"/>
          <a:srcRect t="15703" b="1570"/>
          <a:stretch>
            <a:fillRect/>
          </a:stretch>
        </p:blipFill>
        <p:spPr>
          <a:xfrm>
            <a:off x="143541" y="4887645"/>
            <a:ext cx="6546101" cy="5041058"/>
          </a:xfrm>
          <a:prstGeom prst="rect">
            <a:avLst/>
          </a:prstGeom>
        </p:spPr>
      </p:pic>
      <p:sp>
        <p:nvSpPr>
          <p:cNvPr id="4" name="TextBox 4"/>
          <p:cNvSpPr txBox="1"/>
          <p:nvPr/>
        </p:nvSpPr>
        <p:spPr>
          <a:xfrm>
            <a:off x="0" y="-142875"/>
            <a:ext cx="12428475" cy="934720"/>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a:rPr>
              <a:t>3)Deleting a Complaint</a:t>
            </a:r>
          </a:p>
        </p:txBody>
      </p:sp>
      <p:sp>
        <p:nvSpPr>
          <p:cNvPr id="5" name="TextBox 5"/>
          <p:cNvSpPr txBox="1"/>
          <p:nvPr/>
        </p:nvSpPr>
        <p:spPr>
          <a:xfrm>
            <a:off x="7169202" y="5896570"/>
            <a:ext cx="8686443" cy="934720"/>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4)Registration of complaint</a:t>
            </a: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7A465-EC81-B9F6-2422-65C29799D3CC}"/>
              </a:ext>
            </a:extLst>
          </p:cNvPr>
          <p:cNvSpPr>
            <a:spLocks noGrp="1"/>
          </p:cNvSpPr>
          <p:nvPr>
            <p:ph type="ctrTitle"/>
          </p:nvPr>
        </p:nvSpPr>
        <p:spPr>
          <a:xfrm>
            <a:off x="228600" y="419100"/>
            <a:ext cx="7772400" cy="1470025"/>
          </a:xfrm>
        </p:spPr>
        <p:txBody>
          <a:bodyPr/>
          <a:lstStyle/>
          <a:p>
            <a:r>
              <a:rPr lang="en-US" dirty="0">
                <a:solidFill>
                  <a:srgbClr val="000000"/>
                </a:solidFill>
                <a:latin typeface="Canva Sans"/>
              </a:rPr>
              <a:t>5) Checking Status of </a:t>
            </a:r>
            <a:r>
              <a:rPr lang="en-US" sz="4400" dirty="0">
                <a:solidFill>
                  <a:srgbClr val="000000"/>
                </a:solidFill>
                <a:latin typeface="Canva Sans"/>
              </a:rPr>
              <a:t>Complaint</a:t>
            </a:r>
            <a:endParaRPr lang="en-US" dirty="0"/>
          </a:p>
        </p:txBody>
      </p:sp>
      <p:sp>
        <p:nvSpPr>
          <p:cNvPr id="3" name="Subtitle 2">
            <a:extLst>
              <a:ext uri="{FF2B5EF4-FFF2-40B4-BE49-F238E27FC236}">
                <a16:creationId xmlns:a16="http://schemas.microsoft.com/office/drawing/2014/main" id="{6F8E7695-7FE6-FF20-E87E-765EB5F3F728}"/>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950440E1-80CD-E75E-270D-21163CB95D86}"/>
              </a:ext>
            </a:extLst>
          </p:cNvPr>
          <p:cNvPicPr>
            <a:picLocks noChangeAspect="1"/>
          </p:cNvPicPr>
          <p:nvPr/>
        </p:nvPicPr>
        <p:blipFill>
          <a:blip r:embed="rId2"/>
          <a:stretch>
            <a:fillRect/>
          </a:stretch>
        </p:blipFill>
        <p:spPr>
          <a:xfrm>
            <a:off x="266700" y="2343150"/>
            <a:ext cx="10153650" cy="6591300"/>
          </a:xfrm>
          <a:prstGeom prst="rect">
            <a:avLst/>
          </a:prstGeom>
        </p:spPr>
      </p:pic>
    </p:spTree>
    <p:extLst>
      <p:ext uri="{BB962C8B-B14F-4D97-AF65-F5344CB8AC3E}">
        <p14:creationId xmlns:p14="http://schemas.microsoft.com/office/powerpoint/2010/main" val="9294655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0" y="669154"/>
            <a:ext cx="17450678" cy="2676515"/>
          </a:xfrm>
          <a:prstGeom prst="rect">
            <a:avLst/>
          </a:prstGeom>
        </p:spPr>
        <p:txBody>
          <a:bodyPr lIns="0" tIns="0" rIns="0" bIns="0" rtlCol="0" anchor="t">
            <a:spAutoFit/>
          </a:bodyPr>
          <a:lstStyle/>
          <a:p>
            <a:pPr algn="ctr">
              <a:lnSpc>
                <a:spcPts val="10500"/>
              </a:lnSpc>
            </a:pPr>
            <a:r>
              <a:rPr lang="en-US" sz="7500" dirty="0">
                <a:solidFill>
                  <a:srgbClr val="000000"/>
                </a:solidFill>
                <a:latin typeface="Canva Sans"/>
              </a:rPr>
              <a:t>Features of Complaint Management System</a:t>
            </a:r>
          </a:p>
        </p:txBody>
      </p:sp>
      <p:sp>
        <p:nvSpPr>
          <p:cNvPr id="3" name="TextBox 3"/>
          <p:cNvSpPr txBox="1"/>
          <p:nvPr/>
        </p:nvSpPr>
        <p:spPr>
          <a:xfrm>
            <a:off x="574163" y="3695610"/>
            <a:ext cx="16685137" cy="4630420"/>
          </a:xfrm>
          <a:prstGeom prst="rect">
            <a:avLst/>
          </a:prstGeom>
        </p:spPr>
        <p:txBody>
          <a:bodyPr lIns="0" tIns="0" rIns="0" bIns="0" rtlCol="0" anchor="t">
            <a:spAutoFit/>
          </a:bodyPr>
          <a:lstStyle/>
          <a:p>
            <a:pPr>
              <a:lnSpc>
                <a:spcPts val="7279"/>
              </a:lnSpc>
            </a:pPr>
            <a:r>
              <a:rPr lang="en-US" sz="5199" dirty="0">
                <a:solidFill>
                  <a:srgbClr val="000000"/>
                </a:solidFill>
                <a:latin typeface="Canva Sans"/>
              </a:rPr>
              <a:t>By Using this system a user can register his/her complain  and can see the status of his/her complain by entering the complaint id. Admin gets the </a:t>
            </a:r>
            <a:r>
              <a:rPr lang="en-US" sz="5199" dirty="0" err="1">
                <a:solidFill>
                  <a:srgbClr val="000000"/>
                </a:solidFill>
                <a:latin typeface="Canva Sans"/>
              </a:rPr>
              <a:t>privilages</a:t>
            </a:r>
            <a:r>
              <a:rPr lang="en-US" sz="5199" dirty="0">
                <a:solidFill>
                  <a:srgbClr val="000000"/>
                </a:solidFill>
                <a:latin typeface="Canva Sans"/>
              </a:rPr>
              <a:t> to view all complaint, delete </a:t>
            </a:r>
            <a:r>
              <a:rPr lang="en-US" sz="5199" dirty="0" err="1">
                <a:solidFill>
                  <a:srgbClr val="000000"/>
                </a:solidFill>
                <a:latin typeface="Canva Sans"/>
              </a:rPr>
              <a:t>complaint,change</a:t>
            </a:r>
            <a:r>
              <a:rPr lang="en-US" sz="5199" dirty="0">
                <a:solidFill>
                  <a:srgbClr val="000000"/>
                </a:solidFill>
                <a:latin typeface="Canva Sans"/>
              </a:rPr>
              <a:t> the status to completed.</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541001" y="406218"/>
            <a:ext cx="11193799" cy="1593257"/>
          </a:xfrm>
          <a:prstGeom prst="rect">
            <a:avLst/>
          </a:prstGeom>
        </p:spPr>
        <p:txBody>
          <a:bodyPr wrap="square" lIns="0" tIns="0" rIns="0" bIns="0" rtlCol="0" anchor="t">
            <a:spAutoFit/>
          </a:bodyPr>
          <a:lstStyle/>
          <a:p>
            <a:pPr algn="ctr">
              <a:lnSpc>
                <a:spcPts val="13279"/>
              </a:lnSpc>
            </a:pPr>
            <a:r>
              <a:rPr lang="en-US" sz="9485" dirty="0">
                <a:solidFill>
                  <a:srgbClr val="000000"/>
                </a:solidFill>
                <a:latin typeface="Canva Sans"/>
              </a:rPr>
              <a:t>Packages Used</a:t>
            </a:r>
          </a:p>
        </p:txBody>
      </p:sp>
      <p:sp>
        <p:nvSpPr>
          <p:cNvPr id="3" name="TextBox 3"/>
          <p:cNvSpPr txBox="1"/>
          <p:nvPr/>
        </p:nvSpPr>
        <p:spPr>
          <a:xfrm>
            <a:off x="382776" y="2786297"/>
            <a:ext cx="17905224" cy="6402704"/>
          </a:xfrm>
          <a:prstGeom prst="rect">
            <a:avLst/>
          </a:prstGeom>
        </p:spPr>
        <p:txBody>
          <a:bodyPr lIns="0" tIns="0" rIns="0" bIns="0" rtlCol="0" anchor="t">
            <a:spAutoFit/>
          </a:bodyPr>
          <a:lstStyle/>
          <a:p>
            <a:pPr>
              <a:lnSpc>
                <a:spcPts val="4620"/>
              </a:lnSpc>
            </a:pPr>
            <a:r>
              <a:rPr lang="en-US" sz="3300" dirty="0">
                <a:solidFill>
                  <a:srgbClr val="000000"/>
                </a:solidFill>
                <a:latin typeface="Canva Sans"/>
              </a:rPr>
              <a:t>1) </a:t>
            </a:r>
            <a:r>
              <a:rPr lang="en-US" sz="3300" dirty="0" err="1">
                <a:solidFill>
                  <a:srgbClr val="000000"/>
                </a:solidFill>
                <a:latin typeface="Canva Sans"/>
              </a:rPr>
              <a:t>Java.Lang:Provides</a:t>
            </a:r>
            <a:r>
              <a:rPr lang="en-US" sz="3300" dirty="0">
                <a:solidFill>
                  <a:srgbClr val="000000"/>
                </a:solidFill>
                <a:latin typeface="Canva Sans"/>
              </a:rPr>
              <a:t> classes that are fundamental to the design of the Java programming language. The most important classes are Object, which is the root of the class hierarchy, and Class, instances of which represent classes at run time.</a:t>
            </a: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2)</a:t>
            </a:r>
            <a:r>
              <a:rPr lang="en-US" sz="3300" dirty="0" err="1">
                <a:solidFill>
                  <a:srgbClr val="000000"/>
                </a:solidFill>
                <a:latin typeface="Canva Sans"/>
              </a:rPr>
              <a:t>Java.sql:Provides</a:t>
            </a:r>
            <a:r>
              <a:rPr lang="en-US" sz="3300" dirty="0">
                <a:solidFill>
                  <a:srgbClr val="000000"/>
                </a:solidFill>
                <a:latin typeface="Canva Sans"/>
              </a:rPr>
              <a:t> the API for accessing and processing data stored in a data source (usually a relational database) using the Java™ programming language</a:t>
            </a: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3)</a:t>
            </a:r>
            <a:r>
              <a:rPr lang="en-US" sz="3300" dirty="0" err="1">
                <a:solidFill>
                  <a:srgbClr val="000000"/>
                </a:solidFill>
                <a:latin typeface="Canva Sans"/>
              </a:rPr>
              <a:t>Java.util:Contains</a:t>
            </a:r>
            <a:r>
              <a:rPr lang="en-US" sz="3300" dirty="0">
                <a:solidFill>
                  <a:srgbClr val="000000"/>
                </a:solidFill>
                <a:latin typeface="Canva Sans"/>
              </a:rPr>
              <a:t> the collections framework, some internationalization support classes, a service loader, properties, random number generation, string parsing and scanning classes, base64 encoding and decoding, a bit array, and several miscellaneous utility classes.</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54137" y="3018272"/>
            <a:ext cx="7411325" cy="46354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65100" y="8613636"/>
            <a:ext cx="4338720" cy="271367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76014" y="7483497"/>
            <a:ext cx="3289448" cy="205740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20348" y="712171"/>
            <a:ext cx="3289448" cy="2057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93247" y="2607631"/>
            <a:ext cx="5716843" cy="4723663"/>
          </a:xfrm>
          <a:prstGeom prst="rect">
            <a:avLst/>
          </a:prstGeom>
        </p:spPr>
      </p:pic>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748" r="43452"/>
          <a:stretch>
            <a:fillRect/>
          </a:stretch>
        </p:blipFill>
        <p:spPr>
          <a:xfrm>
            <a:off x="0" y="0"/>
            <a:ext cx="6912767" cy="10287000"/>
          </a:xfrm>
          <a:prstGeom prst="rect">
            <a:avLst/>
          </a:prstGeom>
        </p:spPr>
      </p:pic>
      <p:sp>
        <p:nvSpPr>
          <p:cNvPr id="3" name="TextBox 3"/>
          <p:cNvSpPr txBox="1"/>
          <p:nvPr/>
        </p:nvSpPr>
        <p:spPr>
          <a:xfrm>
            <a:off x="7126427" y="104775"/>
            <a:ext cx="5087779" cy="1609725"/>
          </a:xfrm>
          <a:prstGeom prst="rect">
            <a:avLst/>
          </a:prstGeom>
        </p:spPr>
        <p:txBody>
          <a:bodyPr lIns="0" tIns="0" rIns="0" bIns="0" rtlCol="0" anchor="t">
            <a:spAutoFit/>
          </a:bodyPr>
          <a:lstStyle/>
          <a:p>
            <a:pPr algn="ctr">
              <a:lnSpc>
                <a:spcPts val="12599"/>
              </a:lnSpc>
            </a:pPr>
            <a:r>
              <a:rPr lang="en-US" sz="9000">
                <a:solidFill>
                  <a:srgbClr val="000000"/>
                </a:solidFill>
                <a:latin typeface="Canva Sans"/>
              </a:rPr>
              <a:t>Contents</a:t>
            </a:r>
          </a:p>
        </p:txBody>
      </p:sp>
      <p:sp>
        <p:nvSpPr>
          <p:cNvPr id="4" name="TextBox 4"/>
          <p:cNvSpPr txBox="1"/>
          <p:nvPr/>
        </p:nvSpPr>
        <p:spPr>
          <a:xfrm>
            <a:off x="7316867" y="1973120"/>
            <a:ext cx="3654266" cy="934720"/>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a:rPr>
              <a:t>1)About Me</a:t>
            </a:r>
          </a:p>
        </p:txBody>
      </p:sp>
      <p:sp>
        <p:nvSpPr>
          <p:cNvPr id="5" name="TextBox 5"/>
          <p:cNvSpPr txBox="1"/>
          <p:nvPr/>
        </p:nvSpPr>
        <p:spPr>
          <a:xfrm>
            <a:off x="6912768" y="3308556"/>
            <a:ext cx="4212432" cy="87421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a:rPr>
              <a:t>2)Abstract</a:t>
            </a:r>
          </a:p>
        </p:txBody>
      </p:sp>
      <p:sp>
        <p:nvSpPr>
          <p:cNvPr id="6" name="TextBox 6"/>
          <p:cNvSpPr txBox="1"/>
          <p:nvPr/>
        </p:nvSpPr>
        <p:spPr>
          <a:xfrm>
            <a:off x="6510456" y="6367325"/>
            <a:ext cx="6400800" cy="899221"/>
          </a:xfrm>
          <a:prstGeom prst="rect">
            <a:avLst/>
          </a:prstGeom>
        </p:spPr>
        <p:txBody>
          <a:bodyPr wrap="square" lIns="0" tIns="0" rIns="0" bIns="0" rtlCol="0" anchor="t">
            <a:spAutoFit/>
          </a:bodyPr>
          <a:lstStyle/>
          <a:p>
            <a:pPr algn="ctr">
              <a:lnSpc>
                <a:spcPts val="7521"/>
              </a:lnSpc>
            </a:pPr>
            <a:r>
              <a:rPr lang="en-US" sz="5372" dirty="0">
                <a:solidFill>
                  <a:srgbClr val="000000"/>
                </a:solidFill>
                <a:latin typeface="Canva Sans"/>
              </a:rPr>
              <a:t>4)What is used?</a:t>
            </a:r>
          </a:p>
        </p:txBody>
      </p:sp>
      <p:sp>
        <p:nvSpPr>
          <p:cNvPr id="7" name="TextBox 7"/>
          <p:cNvSpPr txBox="1"/>
          <p:nvPr/>
        </p:nvSpPr>
        <p:spPr>
          <a:xfrm>
            <a:off x="7266979" y="4406029"/>
            <a:ext cx="11021022" cy="1810367"/>
          </a:xfrm>
          <a:prstGeom prst="rect">
            <a:avLst/>
          </a:prstGeom>
        </p:spPr>
        <p:txBody>
          <a:bodyPr wrap="square" lIns="0" tIns="0" rIns="0" bIns="0" rtlCol="0" anchor="t">
            <a:spAutoFit/>
          </a:bodyPr>
          <a:lstStyle/>
          <a:p>
            <a:pPr>
              <a:lnSpc>
                <a:spcPts val="7279"/>
              </a:lnSpc>
            </a:pPr>
            <a:r>
              <a:rPr lang="en-US" sz="5199" dirty="0">
                <a:solidFill>
                  <a:srgbClr val="000000"/>
                </a:solidFill>
                <a:latin typeface="Canva Sans"/>
              </a:rPr>
              <a:t>3)Programming Language and Tools  Used</a:t>
            </a:r>
          </a:p>
        </p:txBody>
      </p:sp>
      <p:sp>
        <p:nvSpPr>
          <p:cNvPr id="8" name="TextBox 8"/>
          <p:cNvSpPr txBox="1"/>
          <p:nvPr/>
        </p:nvSpPr>
        <p:spPr>
          <a:xfrm>
            <a:off x="6376691" y="7491326"/>
            <a:ext cx="6400799" cy="899221"/>
          </a:xfrm>
          <a:prstGeom prst="rect">
            <a:avLst/>
          </a:prstGeom>
        </p:spPr>
        <p:txBody>
          <a:bodyPr wrap="square" lIns="0" tIns="0" rIns="0" bIns="0" rtlCol="0" anchor="t">
            <a:spAutoFit/>
          </a:bodyPr>
          <a:lstStyle/>
          <a:p>
            <a:pPr algn="ctr">
              <a:lnSpc>
                <a:spcPts val="7521"/>
              </a:lnSpc>
            </a:pPr>
            <a:r>
              <a:rPr lang="en-US" sz="5372" dirty="0">
                <a:solidFill>
                  <a:srgbClr val="000000"/>
                </a:solidFill>
                <a:latin typeface="Canva Sans"/>
              </a:rPr>
              <a:t>5) Explanation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27706" y="2151752"/>
            <a:ext cx="5664415" cy="3880124"/>
          </a:xfrm>
          <a:prstGeom prst="rect">
            <a:avLst/>
          </a:prstGeom>
        </p:spPr>
      </p:pic>
      <p:sp>
        <p:nvSpPr>
          <p:cNvPr id="3" name="TextBox 3"/>
          <p:cNvSpPr txBox="1"/>
          <p:nvPr/>
        </p:nvSpPr>
        <p:spPr>
          <a:xfrm>
            <a:off x="7560351" y="2008877"/>
            <a:ext cx="9148167" cy="5554345"/>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a:rPr>
              <a:t>Name: </a:t>
            </a:r>
            <a:r>
              <a:rPr lang="en-US" sz="5199" dirty="0" err="1">
                <a:solidFill>
                  <a:srgbClr val="FFFFFF"/>
                </a:solidFill>
                <a:latin typeface="Canva Sans"/>
              </a:rPr>
              <a:t>Akshay</a:t>
            </a:r>
            <a:r>
              <a:rPr lang="en-US" sz="5199" dirty="0">
                <a:solidFill>
                  <a:srgbClr val="FFFFFF"/>
                </a:solidFill>
                <a:latin typeface="Canva Sans"/>
              </a:rPr>
              <a:t> Thakur</a:t>
            </a:r>
          </a:p>
          <a:p>
            <a:pPr algn="ctr">
              <a:lnSpc>
                <a:spcPts val="7279"/>
              </a:lnSpc>
            </a:pPr>
            <a:r>
              <a:rPr lang="en-US" sz="5199" dirty="0">
                <a:solidFill>
                  <a:srgbClr val="FFFFFF"/>
                </a:solidFill>
                <a:latin typeface="Canva Sans"/>
              </a:rPr>
              <a:t>Enrollment No: 21162121001</a:t>
            </a:r>
          </a:p>
          <a:p>
            <a:pPr algn="ctr">
              <a:lnSpc>
                <a:spcPts val="7279"/>
              </a:lnSpc>
            </a:pPr>
            <a:r>
              <a:rPr lang="en-US" sz="5199" dirty="0">
                <a:solidFill>
                  <a:srgbClr val="FFFFFF"/>
                </a:solidFill>
                <a:latin typeface="Canva Sans"/>
              </a:rPr>
              <a:t>Batch:32</a:t>
            </a:r>
          </a:p>
          <a:p>
            <a:pPr algn="ctr">
              <a:lnSpc>
                <a:spcPts val="7279"/>
              </a:lnSpc>
            </a:pPr>
            <a:r>
              <a:rPr lang="en-US" sz="5199" dirty="0" err="1">
                <a:solidFill>
                  <a:srgbClr val="FFFFFF"/>
                </a:solidFill>
                <a:latin typeface="Canva Sans"/>
              </a:rPr>
              <a:t>Branch:BDA</a:t>
            </a:r>
            <a:endParaRPr lang="en-US" sz="5199" dirty="0">
              <a:solidFill>
                <a:srgbClr val="FFFFFF"/>
              </a:solidFill>
              <a:latin typeface="Canva Sans"/>
            </a:endParaRPr>
          </a:p>
          <a:p>
            <a:pPr algn="ctr">
              <a:lnSpc>
                <a:spcPts val="7279"/>
              </a:lnSpc>
            </a:pPr>
            <a:r>
              <a:rPr lang="en-US" sz="5199" dirty="0">
                <a:solidFill>
                  <a:srgbClr val="FFFFFF"/>
                </a:solidFill>
                <a:latin typeface="Canva Sans"/>
              </a:rPr>
              <a:t>Subject-OOP</a:t>
            </a:r>
          </a:p>
          <a:p>
            <a:pPr algn="ctr">
              <a:lnSpc>
                <a:spcPts val="7279"/>
              </a:lnSpc>
            </a:pPr>
            <a:endParaRPr lang="en-US" sz="5199" dirty="0">
              <a:solidFill>
                <a:srgbClr val="FFFFFF"/>
              </a:solidFill>
              <a:latin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790575"/>
            <a:ext cx="5981700" cy="1509837"/>
          </a:xfrm>
          <a:prstGeom prst="rect">
            <a:avLst/>
          </a:prstGeom>
        </p:spPr>
        <p:txBody>
          <a:bodyPr wrap="square" lIns="0" tIns="0" rIns="0" bIns="0" rtlCol="0" anchor="t">
            <a:spAutoFit/>
          </a:bodyPr>
          <a:lstStyle/>
          <a:p>
            <a:pPr algn="ctr">
              <a:lnSpc>
                <a:spcPts val="12599"/>
              </a:lnSpc>
            </a:pPr>
            <a:r>
              <a:rPr lang="en-US" sz="9000" dirty="0">
                <a:solidFill>
                  <a:srgbClr val="000000"/>
                </a:solidFill>
                <a:latin typeface="Canva Sans"/>
              </a:rPr>
              <a:t>Abstract</a:t>
            </a:r>
          </a:p>
        </p:txBody>
      </p:sp>
      <p:sp>
        <p:nvSpPr>
          <p:cNvPr id="3" name="TextBox 3"/>
          <p:cNvSpPr txBox="1"/>
          <p:nvPr/>
        </p:nvSpPr>
        <p:spPr>
          <a:xfrm>
            <a:off x="0" y="3121447"/>
            <a:ext cx="17259300" cy="934720"/>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478469" y="4305371"/>
            <a:ext cx="17474611" cy="2999740"/>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This report includes the presentation of Complaint Management System(For </a:t>
            </a:r>
            <a:r>
              <a:rPr lang="en-US" sz="3399" dirty="0" err="1">
                <a:solidFill>
                  <a:srgbClr val="000000"/>
                </a:solidFill>
                <a:latin typeface="Canva Sans"/>
              </a:rPr>
              <a:t>Discoms</a:t>
            </a:r>
            <a:r>
              <a:rPr lang="en-US" sz="3399" dirty="0">
                <a:solidFill>
                  <a:srgbClr val="000000"/>
                </a:solidFill>
                <a:latin typeface="Canva Sans"/>
              </a:rPr>
              <a:t>) by which complaints can be handled very easily and efficiently it uses JDBC to store and retrieve complaints from the database.</a:t>
            </a:r>
          </a:p>
          <a:p>
            <a:pPr>
              <a:lnSpc>
                <a:spcPts val="4759"/>
              </a:lnSpc>
            </a:pPr>
            <a:endParaRPr lang="en-US" sz="3399" dirty="0">
              <a:solidFill>
                <a:srgbClr val="000000"/>
              </a:solidFill>
              <a:latin typeface="Canva Sans"/>
            </a:endParaRPr>
          </a:p>
          <a:p>
            <a:pPr>
              <a:lnSpc>
                <a:spcPts val="4759"/>
              </a:lnSpc>
            </a:pPr>
            <a:r>
              <a:rPr lang="en-US" sz="3399" dirty="0">
                <a:solidFill>
                  <a:srgbClr val="000000"/>
                </a:solidFill>
                <a:latin typeface="Canva Sans"/>
              </a:rPr>
              <a:t>It is a console based application.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49912" y="-3759204"/>
            <a:ext cx="5357753" cy="5591583"/>
          </a:xfrm>
          <a:prstGeom prst="rect">
            <a:avLst/>
          </a:prstGeom>
        </p:spPr>
      </p:pic>
      <p:sp>
        <p:nvSpPr>
          <p:cNvPr id="6" name="TextBox 6"/>
          <p:cNvSpPr txBox="1"/>
          <p:nvPr/>
        </p:nvSpPr>
        <p:spPr>
          <a:xfrm>
            <a:off x="655666" y="2463415"/>
            <a:ext cx="16322744" cy="2676515"/>
          </a:xfrm>
          <a:prstGeom prst="rect">
            <a:avLst/>
          </a:prstGeom>
        </p:spPr>
        <p:txBody>
          <a:bodyPr lIns="0" tIns="0" rIns="0" bIns="0" rtlCol="0" anchor="t">
            <a:spAutoFit/>
          </a:bodyPr>
          <a:lstStyle/>
          <a:p>
            <a:pPr algn="ctr">
              <a:lnSpc>
                <a:spcPts val="10500"/>
              </a:lnSpc>
            </a:pPr>
            <a:r>
              <a:rPr lang="en-US" sz="7500">
                <a:solidFill>
                  <a:srgbClr val="000000"/>
                </a:solidFill>
                <a:latin typeface="Canva Sans"/>
              </a:rPr>
              <a:t>Programming Language and Tools </a:t>
            </a:r>
          </a:p>
          <a:p>
            <a:pPr algn="ctr">
              <a:lnSpc>
                <a:spcPts val="10500"/>
              </a:lnSpc>
            </a:pPr>
            <a:r>
              <a:rPr lang="en-US" sz="7500">
                <a:solidFill>
                  <a:srgbClr val="000000"/>
                </a:solidFill>
                <a:latin typeface="Canva Sans"/>
              </a:rPr>
              <a:t>Used</a:t>
            </a:r>
          </a:p>
        </p:txBody>
      </p:sp>
      <p:sp>
        <p:nvSpPr>
          <p:cNvPr id="7" name="TextBox 7"/>
          <p:cNvSpPr txBox="1"/>
          <p:nvPr/>
        </p:nvSpPr>
        <p:spPr>
          <a:xfrm>
            <a:off x="1028700" y="5418101"/>
            <a:ext cx="11605735" cy="934720"/>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1)Programming Language Used-Java </a:t>
            </a:r>
          </a:p>
        </p:txBody>
      </p:sp>
      <p:sp>
        <p:nvSpPr>
          <p:cNvPr id="8" name="TextBox 8"/>
          <p:cNvSpPr txBox="1"/>
          <p:nvPr/>
        </p:nvSpPr>
        <p:spPr>
          <a:xfrm>
            <a:off x="963552" y="6850765"/>
            <a:ext cx="10457409" cy="2746521"/>
          </a:xfrm>
          <a:prstGeom prst="rect">
            <a:avLst/>
          </a:prstGeom>
        </p:spPr>
        <p:txBody>
          <a:bodyPr lIns="0" tIns="0" rIns="0" bIns="0" rtlCol="0" anchor="t">
            <a:spAutoFit/>
          </a:bodyPr>
          <a:lstStyle/>
          <a:p>
            <a:pPr>
              <a:lnSpc>
                <a:spcPts val="7279"/>
              </a:lnSpc>
            </a:pPr>
            <a:r>
              <a:rPr lang="en-US" sz="5199" dirty="0">
                <a:solidFill>
                  <a:srgbClr val="000000"/>
                </a:solidFill>
                <a:latin typeface="Canva Sans"/>
              </a:rPr>
              <a:t>2)Technologies Used -JDBC API</a:t>
            </a:r>
          </a:p>
          <a:p>
            <a:pPr>
              <a:lnSpc>
                <a:spcPts val="7279"/>
              </a:lnSpc>
            </a:pPr>
            <a:endParaRPr lang="en-US" sz="5199" dirty="0">
              <a:solidFill>
                <a:srgbClr val="000000"/>
              </a:solidFill>
              <a:latin typeface="Canva Sans"/>
            </a:endParaRPr>
          </a:p>
          <a:p>
            <a:pPr>
              <a:lnSpc>
                <a:spcPts val="7279"/>
              </a:lnSpc>
            </a:pPr>
            <a:r>
              <a:rPr lang="en-US" sz="5199" dirty="0">
                <a:solidFill>
                  <a:srgbClr val="000000"/>
                </a:solidFill>
                <a:latin typeface="Canva Sans"/>
              </a:rPr>
              <a:t>3)IDE-</a:t>
            </a:r>
            <a:r>
              <a:rPr lang="en-US" sz="5199" dirty="0" err="1">
                <a:solidFill>
                  <a:srgbClr val="000000"/>
                </a:solidFill>
                <a:latin typeface="Canva Sans"/>
              </a:rPr>
              <a:t>Intellij</a:t>
            </a:r>
            <a:r>
              <a:rPr lang="en-US" sz="5199" dirty="0">
                <a:solidFill>
                  <a:srgbClr val="000000"/>
                </a:solidFill>
                <a:latin typeface="Canva Sans"/>
              </a:rPr>
              <a:t> IDEA</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51762" y="1468613"/>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0793" y="4703587"/>
            <a:ext cx="4618653" cy="4114800"/>
          </a:xfrm>
          <a:prstGeom prst="rect">
            <a:avLst/>
          </a:prstGeom>
        </p:spPr>
      </p:pic>
      <p:sp>
        <p:nvSpPr>
          <p:cNvPr id="4" name="TextBox 4"/>
          <p:cNvSpPr txBox="1"/>
          <p:nvPr/>
        </p:nvSpPr>
        <p:spPr>
          <a:xfrm>
            <a:off x="7168170" y="468756"/>
            <a:ext cx="8927743" cy="1609725"/>
          </a:xfrm>
          <a:prstGeom prst="rect">
            <a:avLst/>
          </a:prstGeom>
        </p:spPr>
        <p:txBody>
          <a:bodyPr lIns="0" tIns="0" rIns="0" bIns="0" rtlCol="0" anchor="t">
            <a:spAutoFit/>
          </a:bodyPr>
          <a:lstStyle/>
          <a:p>
            <a:pPr algn="ctr">
              <a:lnSpc>
                <a:spcPts val="12599"/>
              </a:lnSpc>
            </a:pPr>
            <a:r>
              <a:rPr lang="en-US" sz="9000">
                <a:solidFill>
                  <a:srgbClr val="000000"/>
                </a:solidFill>
                <a:latin typeface="Canva Sans"/>
              </a:rPr>
              <a:t>What is Used?</a:t>
            </a:r>
          </a:p>
        </p:txBody>
      </p:sp>
      <p:sp>
        <p:nvSpPr>
          <p:cNvPr id="5" name="TextBox 5"/>
          <p:cNvSpPr txBox="1"/>
          <p:nvPr/>
        </p:nvSpPr>
        <p:spPr>
          <a:xfrm>
            <a:off x="7955184" y="2756535"/>
            <a:ext cx="7293531" cy="8363443"/>
          </a:xfrm>
          <a:prstGeom prst="rect">
            <a:avLst/>
          </a:prstGeom>
        </p:spPr>
        <p:txBody>
          <a:bodyPr lIns="0" tIns="0" rIns="0" bIns="0" rtlCol="0" anchor="t">
            <a:spAutoFit/>
          </a:bodyPr>
          <a:lstStyle/>
          <a:p>
            <a:pPr marL="1122679" lvl="1" indent="-561340">
              <a:lnSpc>
                <a:spcPts val="7279"/>
              </a:lnSpc>
              <a:buFont typeface="Arial"/>
              <a:buChar char="•"/>
            </a:pPr>
            <a:r>
              <a:rPr lang="en-US" sz="5199" dirty="0">
                <a:solidFill>
                  <a:srgbClr val="000000"/>
                </a:solidFill>
                <a:latin typeface="Canva Sans"/>
              </a:rPr>
              <a:t>LOOPS</a:t>
            </a:r>
          </a:p>
          <a:p>
            <a:pPr marL="1122679" lvl="1" indent="-561340">
              <a:lnSpc>
                <a:spcPts val="7279"/>
              </a:lnSpc>
              <a:buFont typeface="Arial"/>
              <a:buChar char="•"/>
            </a:pPr>
            <a:r>
              <a:rPr lang="en-US" sz="5199" dirty="0">
                <a:solidFill>
                  <a:srgbClr val="000000"/>
                </a:solidFill>
                <a:latin typeface="Canva Sans"/>
              </a:rPr>
              <a:t>Switch-Case</a:t>
            </a:r>
          </a:p>
          <a:p>
            <a:pPr marL="1122679" lvl="1" indent="-561340">
              <a:lnSpc>
                <a:spcPts val="7279"/>
              </a:lnSpc>
              <a:buFont typeface="Arial"/>
              <a:buChar char="•"/>
            </a:pPr>
            <a:r>
              <a:rPr lang="en-US" sz="5199" dirty="0">
                <a:solidFill>
                  <a:srgbClr val="000000"/>
                </a:solidFill>
                <a:latin typeface="Canva Sans"/>
              </a:rPr>
              <a:t>SQL queries</a:t>
            </a:r>
          </a:p>
          <a:p>
            <a:pPr marL="1122679" lvl="1" indent="-561340">
              <a:lnSpc>
                <a:spcPts val="7279"/>
              </a:lnSpc>
              <a:buFont typeface="Arial"/>
              <a:buChar char="•"/>
            </a:pPr>
            <a:r>
              <a:rPr lang="en-US" sz="5199" dirty="0">
                <a:solidFill>
                  <a:srgbClr val="000000"/>
                </a:solidFill>
                <a:latin typeface="Canva Sans"/>
              </a:rPr>
              <a:t>JDBC</a:t>
            </a:r>
          </a:p>
          <a:p>
            <a:pPr marL="1122679" lvl="1" indent="-561340">
              <a:lnSpc>
                <a:spcPts val="7279"/>
              </a:lnSpc>
              <a:buFont typeface="Arial"/>
              <a:buChar char="•"/>
            </a:pPr>
            <a:r>
              <a:rPr lang="en-US" sz="5199" dirty="0">
                <a:solidFill>
                  <a:srgbClr val="000000"/>
                </a:solidFill>
                <a:latin typeface="Canva Sans"/>
              </a:rPr>
              <a:t>IF-ELSE</a:t>
            </a:r>
          </a:p>
          <a:p>
            <a:pPr marL="1122679" lvl="1" indent="-561340">
              <a:lnSpc>
                <a:spcPts val="7279"/>
              </a:lnSpc>
              <a:buFont typeface="Arial"/>
              <a:buChar char="•"/>
            </a:pPr>
            <a:r>
              <a:rPr lang="en-US" sz="5199" dirty="0">
                <a:solidFill>
                  <a:srgbClr val="000000"/>
                </a:solidFill>
                <a:latin typeface="Canva Sans"/>
              </a:rPr>
              <a:t>Exception Handling</a:t>
            </a:r>
          </a:p>
          <a:p>
            <a:pPr marL="1122679" lvl="1" indent="-561340">
              <a:lnSpc>
                <a:spcPts val="7279"/>
              </a:lnSpc>
              <a:buFont typeface="Arial"/>
              <a:buChar char="•"/>
            </a:pPr>
            <a:r>
              <a:rPr lang="en-US" sz="5199" dirty="0">
                <a:solidFill>
                  <a:srgbClr val="000000"/>
                </a:solidFill>
                <a:latin typeface="Canva Sans"/>
              </a:rPr>
              <a:t>Methods</a:t>
            </a:r>
          </a:p>
          <a:p>
            <a:pPr algn="ctr">
              <a:lnSpc>
                <a:spcPts val="7279"/>
              </a:lnSpc>
            </a:pPr>
            <a:endParaRPr lang="en-US" sz="5199" dirty="0">
              <a:solidFill>
                <a:srgbClr val="000000"/>
              </a:solidFill>
              <a:latin typeface="Canva Sans"/>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12" t="5400" b="3441"/>
          <a:stretch>
            <a:fillRect/>
          </a:stretch>
        </p:blipFill>
        <p:spPr>
          <a:xfrm>
            <a:off x="0" y="1028700"/>
            <a:ext cx="17115750" cy="9258300"/>
          </a:xfrm>
          <a:prstGeom prst="rect">
            <a:avLst/>
          </a:prstGeom>
        </p:spPr>
      </p:pic>
      <p:sp>
        <p:nvSpPr>
          <p:cNvPr id="3" name="TextBox 3"/>
          <p:cNvSpPr txBox="1"/>
          <p:nvPr/>
        </p:nvSpPr>
        <p:spPr>
          <a:xfrm>
            <a:off x="0" y="-256360"/>
            <a:ext cx="5469283" cy="1285060"/>
          </a:xfrm>
          <a:prstGeom prst="rect">
            <a:avLst/>
          </a:prstGeom>
        </p:spPr>
        <p:txBody>
          <a:bodyPr lIns="0" tIns="0" rIns="0" bIns="0" rtlCol="0" anchor="t">
            <a:spAutoFit/>
          </a:bodyPr>
          <a:lstStyle/>
          <a:p>
            <a:pPr algn="ctr">
              <a:lnSpc>
                <a:spcPts val="10055"/>
              </a:lnSpc>
            </a:pPr>
            <a:r>
              <a:rPr lang="en-US" sz="7182">
                <a:solidFill>
                  <a:srgbClr val="2B2B2B"/>
                </a:solidFill>
                <a:latin typeface="Canva Sans"/>
              </a:rPr>
              <a:t>Screenshots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013" t="822" b="6625"/>
          <a:stretch>
            <a:fillRect/>
          </a:stretch>
        </p:blipFill>
        <p:spPr>
          <a:xfrm>
            <a:off x="0" y="0"/>
            <a:ext cx="18288000" cy="10287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39" t="12243" r="3839"/>
          <a:stretch>
            <a:fillRect/>
          </a:stretch>
        </p:blipFill>
        <p:spPr>
          <a:xfrm>
            <a:off x="0" y="0"/>
            <a:ext cx="18288000" cy="10287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333</Words>
  <Application>Microsoft Office PowerPoint</Application>
  <PresentationFormat>Custom</PresentationFormat>
  <Paragraphs>47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Checking Status of Complaint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dc:creator>AKSHAY THAKUR</dc:creator>
  <cp:lastModifiedBy>BHARAT THAKUR</cp:lastModifiedBy>
  <cp:revision>10</cp:revision>
  <dcterms:created xsi:type="dcterms:W3CDTF">2006-08-16T00:00:00Z</dcterms:created>
  <dcterms:modified xsi:type="dcterms:W3CDTF">2022-12-02T04:16:15Z</dcterms:modified>
  <dc:identifier>DAFTgS4OrWk</dc:identifier>
</cp:coreProperties>
</file>